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7" r:id="rId3"/>
    <p:sldId id="489" r:id="rId4"/>
    <p:sldId id="260" r:id="rId5"/>
    <p:sldId id="478" r:id="rId6"/>
    <p:sldId id="528" r:id="rId7"/>
    <p:sldId id="259" r:id="rId8"/>
    <p:sldId id="481" r:id="rId9"/>
    <p:sldId id="261" r:id="rId10"/>
    <p:sldId id="262" r:id="rId11"/>
    <p:sldId id="263" r:id="rId12"/>
    <p:sldId id="490" r:id="rId13"/>
    <p:sldId id="491" r:id="rId14"/>
    <p:sldId id="492" r:id="rId15"/>
    <p:sldId id="493" r:id="rId16"/>
    <p:sldId id="524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25" r:id="rId25"/>
    <p:sldId id="515" r:id="rId26"/>
    <p:sldId id="516" r:id="rId27"/>
    <p:sldId id="517" r:id="rId28"/>
    <p:sldId id="532" r:id="rId29"/>
    <p:sldId id="529" r:id="rId30"/>
    <p:sldId id="530" r:id="rId31"/>
    <p:sldId id="531" r:id="rId32"/>
    <p:sldId id="534" r:id="rId33"/>
    <p:sldId id="533" r:id="rId34"/>
    <p:sldId id="535" r:id="rId35"/>
    <p:sldId id="536" r:id="rId36"/>
    <p:sldId id="537" r:id="rId37"/>
    <p:sldId id="539" r:id="rId38"/>
    <p:sldId id="538" r:id="rId39"/>
    <p:sldId id="540" r:id="rId40"/>
    <p:sldId id="541" r:id="rId41"/>
    <p:sldId id="542" r:id="rId42"/>
    <p:sldId id="503" r:id="rId43"/>
    <p:sldId id="504" r:id="rId44"/>
    <p:sldId id="505" r:id="rId45"/>
    <p:sldId id="518" r:id="rId46"/>
    <p:sldId id="519" r:id="rId47"/>
    <p:sldId id="520" r:id="rId48"/>
    <p:sldId id="521" r:id="rId49"/>
    <p:sldId id="522" r:id="rId50"/>
    <p:sldId id="526" r:id="rId51"/>
    <p:sldId id="527" r:id="rId52"/>
    <p:sldId id="501" r:id="rId53"/>
    <p:sldId id="502" r:id="rId54"/>
    <p:sldId id="523" r:id="rId55"/>
    <p:sldId id="506" r:id="rId56"/>
    <p:sldId id="507" r:id="rId57"/>
    <p:sldId id="508" r:id="rId58"/>
    <p:sldId id="509" r:id="rId59"/>
    <p:sldId id="510" r:id="rId60"/>
    <p:sldId id="511" r:id="rId61"/>
    <p:sldId id="512" r:id="rId62"/>
    <p:sldId id="513" r:id="rId63"/>
    <p:sldId id="480" r:id="rId64"/>
    <p:sldId id="482" r:id="rId65"/>
    <p:sldId id="483" r:id="rId66"/>
    <p:sldId id="484" r:id="rId67"/>
    <p:sldId id="485" r:id="rId68"/>
    <p:sldId id="479" r:id="rId69"/>
    <p:sldId id="264" r:id="rId70"/>
    <p:sldId id="266" r:id="rId7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9" autoAdjust="0"/>
    <p:restoredTop sz="95755"/>
  </p:normalViewPr>
  <p:slideViewPr>
    <p:cSldViewPr snapToGrid="0" snapToObjects="1">
      <p:cViewPr>
        <p:scale>
          <a:sx n="102" d="100"/>
          <a:sy n="102" d="100"/>
        </p:scale>
        <p:origin x="192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666" y="3506402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6" y="4016943"/>
            <a:ext cx="3799709" cy="27346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3280377" y="41058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69363" y="965674"/>
            <a:ext cx="6600944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en-US" sz="2400" dirty="0" err="1">
                <a:solidFill>
                  <a:schemeClr val="bg1"/>
                </a:solidFill>
              </a:rPr>
              <a:t>сн</a:t>
            </a:r>
            <a:r>
              <a:rPr lang="ru-RU" sz="2400" dirty="0" err="1">
                <a:solidFill>
                  <a:schemeClr val="bg1"/>
                </a:solidFill>
              </a:rPr>
              <a:t>овная</a:t>
            </a:r>
            <a:r>
              <a:rPr lang="ru-RU" sz="2400" dirty="0">
                <a:solidFill>
                  <a:schemeClr val="bg1"/>
                </a:solidFill>
              </a:rPr>
              <a:t> идея: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41" y="965674"/>
            <a:ext cx="5085368" cy="5798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dirty="0">
                    <a:solidFill>
                      <a:schemeClr val="bg1"/>
                    </a:solidFill>
                  </a:rPr>
                  <a:t>я </a:t>
                </a:r>
                <a:r>
                  <a:rPr lang="en" sz="23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630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308008" y="965674"/>
            <a:ext cx="11535649" cy="481910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ratio),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4120634"/>
            <a:ext cx="4334421" cy="26690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338516"/>
            <a:ext cx="6945623" cy="551948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52" y="1309036"/>
            <a:ext cx="5180148" cy="54084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1181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6198901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9" y="404261"/>
            <a:ext cx="5933150" cy="6194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другом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случае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≥0.5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&lt;0.4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72" y="1285489"/>
            <a:ext cx="4808528" cy="517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7160974" y="4051696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9461029" y="3965648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467341" cy="545881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queries. </a:t>
            </a:r>
            <a:r>
              <a:rPr lang="ru-RU" sz="2400" dirty="0">
                <a:solidFill>
                  <a:schemeClr val="bg1"/>
                </a:solidFill>
              </a:rPr>
              <a:t>В оригинальном </a:t>
            </a:r>
            <a:r>
              <a:rPr lang="en" sz="2400" dirty="0">
                <a:solidFill>
                  <a:schemeClr val="bg1"/>
                </a:solidFill>
              </a:rPr>
              <a:t>DETR’</a:t>
            </a:r>
            <a:r>
              <a:rPr lang="ru-RU" sz="2400" dirty="0">
                <a:solidFill>
                  <a:schemeClr val="bg1"/>
                </a:solidFill>
              </a:rPr>
              <a:t>е </a:t>
            </a:r>
            <a:r>
              <a:rPr lang="en" sz="2400" dirty="0">
                <a:solidFill>
                  <a:schemeClr val="bg1"/>
                </a:solidFill>
              </a:rPr>
              <a:t>decoder queries (</a:t>
            </a:r>
            <a:r>
              <a:rPr lang="ru-RU" sz="2400" dirty="0">
                <a:solidFill>
                  <a:schemeClr val="bg1"/>
                </a:solidFill>
              </a:rPr>
              <a:t>обучаемые якоря) инициализировались нулевыми векторами, что существенно увеличивало время обучения — они должны были научиться 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>
                <a:solidFill>
                  <a:schemeClr val="bg1"/>
                </a:solidFill>
              </a:rPr>
              <a:t>Одно разрешение. </a:t>
            </a:r>
            <a:r>
              <a:rPr lang="en" sz="2400" dirty="0">
                <a:solidFill>
                  <a:schemeClr val="bg1"/>
                </a:solidFill>
              </a:rPr>
              <a:t>DETR </a:t>
            </a:r>
            <a:r>
              <a:rPr lang="ru-RU" sz="2400" dirty="0">
                <a:solidFill>
                  <a:schemeClr val="bg1"/>
                </a:solidFill>
              </a:rPr>
              <a:t>использует только один </a:t>
            </a:r>
            <a:r>
              <a:rPr lang="en" sz="2400" dirty="0">
                <a:solidFill>
                  <a:schemeClr val="bg1"/>
                </a:solidFill>
              </a:rPr>
              <a:t>scale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бэкбона</a:t>
            </a:r>
            <a:r>
              <a:rPr lang="ru-RU" sz="2400" dirty="0">
                <a:solidFill>
                  <a:schemeClr val="bg1"/>
                </a:solidFill>
              </a:rPr>
              <a:t>, который может иметь слишком маленькое разрешение для точной детекции небольших объектов. Введение в архитектуру </a:t>
            </a:r>
            <a:r>
              <a:rPr lang="en" sz="2400" dirty="0">
                <a:solidFill>
                  <a:schemeClr val="bg1"/>
                </a:solidFill>
              </a:rPr>
              <a:t>multi-scale </a:t>
            </a:r>
            <a:r>
              <a:rPr lang="ru-RU" sz="2400" dirty="0">
                <a:solidFill>
                  <a:schemeClr val="bg1"/>
                </a:solidFill>
              </a:rPr>
              <a:t>фич решает эту проблему. Да и </a:t>
            </a:r>
            <a:r>
              <a:rPr lang="en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будет спокойно работать с более длинной последовательностью. Но операции </a:t>
            </a:r>
            <a:r>
              <a:rPr lang="en" sz="2400" dirty="0">
                <a:solidFill>
                  <a:schemeClr val="bg1"/>
                </a:solidFill>
              </a:rPr>
              <a:t>self-attention </a:t>
            </a:r>
            <a:r>
              <a:rPr lang="ru-RU" sz="2400" dirty="0">
                <a:solidFill>
                  <a:schemeClr val="bg1"/>
                </a:solidFill>
              </a:rPr>
              <a:t>в энкодере и </a:t>
            </a:r>
            <a:r>
              <a:rPr lang="en" sz="2400" dirty="0">
                <a:solidFill>
                  <a:schemeClr val="bg1"/>
                </a:solidFill>
              </a:rPr>
              <a:t>cross-attention </a:t>
            </a:r>
            <a:r>
              <a:rPr lang="ru-RU" sz="2400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</a:rPr>
              <a:t>Вычислительные затраты. </a:t>
            </a:r>
            <a:r>
              <a:rPr lang="en" sz="2400" dirty="0">
                <a:solidFill>
                  <a:schemeClr val="bg1"/>
                </a:solidFill>
              </a:rPr>
              <a:t>DETR — </a:t>
            </a:r>
            <a:r>
              <a:rPr lang="ru-RU" sz="2400" dirty="0">
                <a:solidFill>
                  <a:schemeClr val="bg1"/>
                </a:solidFill>
              </a:rPr>
              <a:t>трансформер. Значит, мы имеем большие затраты по времени и памяти на </a:t>
            </a:r>
            <a:r>
              <a:rPr lang="ru-RU" sz="2400" dirty="0" err="1">
                <a:solidFill>
                  <a:schemeClr val="bg1"/>
                </a:solidFill>
              </a:rPr>
              <a:t>инференсе</a:t>
            </a:r>
            <a:r>
              <a:rPr lang="ru-RU" sz="2400" dirty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>
                <a:solidFill>
                  <a:schemeClr val="bg1"/>
                </a:solidFill>
              </a:rPr>
              <a:t>Attention (</a:t>
            </a:r>
            <a:r>
              <a:rPr lang="ru-RU" sz="2400" dirty="0">
                <a:solidFill>
                  <a:schemeClr val="bg1"/>
                </a:solidFill>
              </a:rPr>
              <a:t>мы должны посчитать скор попарно между всеми токенами). А ещё есть </a:t>
            </a:r>
            <a:r>
              <a:rPr lang="en" sz="2400" dirty="0">
                <a:solidFill>
                  <a:schemeClr val="bg1"/>
                </a:solidFill>
              </a:rPr>
              <a:t>Query, Key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Value — </a:t>
            </a:r>
            <a:r>
              <a:rPr lang="ru-RU" sz="2400" dirty="0">
                <a:solidFill>
                  <a:schemeClr val="bg1"/>
                </a:solidFill>
              </a:rPr>
              <a:t>обучаемые параметры, которые вносят свой вклад в увеличение </a:t>
            </a:r>
            <a:r>
              <a:rPr lang="en" sz="2400" dirty="0">
                <a:solidFill>
                  <a:schemeClr val="bg1"/>
                </a:solidFill>
              </a:rPr>
              <a:t>latency </a:t>
            </a:r>
            <a:r>
              <a:rPr lang="ru-RU" sz="2400" dirty="0">
                <a:solidFill>
                  <a:schemeClr val="bg1"/>
                </a:solidFill>
              </a:rPr>
              <a:t>через </a:t>
            </a:r>
            <a:r>
              <a:rPr lang="en" sz="2400" dirty="0">
                <a:solidFill>
                  <a:schemeClr val="bg1"/>
                </a:solidFill>
              </a:rPr>
              <a:t>MAC. </a:t>
            </a:r>
            <a:r>
              <a:rPr lang="ru-RU" sz="2400" dirty="0">
                <a:solidFill>
                  <a:schemeClr val="bg1"/>
                </a:solidFill>
              </a:rPr>
              <a:t>Вычисление </a:t>
            </a:r>
            <a:r>
              <a:rPr lang="en" sz="2400" dirty="0">
                <a:solidFill>
                  <a:schemeClr val="bg1"/>
                </a:solidFill>
              </a:rPr>
              <a:t>MHSA </a:t>
            </a:r>
            <a:r>
              <a:rPr lang="ru-RU" sz="2400" dirty="0">
                <a:solidFill>
                  <a:schemeClr val="bg1"/>
                </a:solidFill>
              </a:rPr>
              <a:t>по каждой карте признаков — всё равно очень трудоёмкий процесс.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Faster-DETR – PAN </a:t>
            </a:r>
            <a:r>
              <a:rPr lang="ru-RU" sz="2200" dirty="0">
                <a:solidFill>
                  <a:schemeClr val="bg1"/>
                </a:solidFill>
              </a:rPr>
              <a:t>для маленьких объектов,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Anchor 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облегченный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 RT-DETR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en" dirty="0">
              <a:solidFill>
                <a:schemeClr val="bg1"/>
              </a:solidFill>
            </a:endParaRPr>
          </a:p>
          <a:p>
            <a:endParaRPr lang="en" dirty="0"/>
          </a:p>
          <a:p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maps;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Efficient Hybrid Encoder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вместо обычного </a:t>
            </a:r>
            <a:r>
              <a:rPr lang="ru-RU" sz="2400" dirty="0" err="1">
                <a:solidFill>
                  <a:schemeClr val="bg1"/>
                </a:solidFill>
              </a:rPr>
              <a:t>трансформерного</a:t>
            </a:r>
            <a:r>
              <a:rPr lang="ru-RU" sz="2400" dirty="0">
                <a:solidFill>
                  <a:schemeClr val="bg1"/>
                </a:solidFill>
              </a:rPr>
              <a:t> энкодера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— </a:t>
            </a:r>
            <a:r>
              <a:rPr lang="en" sz="2400" dirty="0">
                <a:solidFill>
                  <a:schemeClr val="bg1"/>
                </a:solidFill>
              </a:rPr>
              <a:t>feature maps </a:t>
            </a:r>
            <a:r>
              <a:rPr lang="ru-RU" sz="2400" dirty="0">
                <a:solidFill>
                  <a:schemeClr val="bg1"/>
                </a:solidFill>
              </a:rPr>
              <a:t>с </a:t>
            </a:r>
            <a:r>
              <a:rPr lang="ru-RU" sz="2400" dirty="0" err="1">
                <a:solidFill>
                  <a:schemeClr val="bg1"/>
                </a:solidFill>
              </a:rPr>
              <a:t>бэкбона</a:t>
            </a:r>
            <a:r>
              <a:rPr lang="ru-RU" sz="2400" dirty="0">
                <a:solidFill>
                  <a:schemeClr val="bg1"/>
                </a:solidFill>
              </a:rPr>
              <a:t> в порядке убывания разрешения (в порядке возрастания семантики)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Transformer 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с хаками.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82" y="2805175"/>
            <a:ext cx="9361118" cy="318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EC35E1-738C-16DC-E666-BB471D75C6F8}"/>
              </a:ext>
            </a:extLst>
          </p:cNvPr>
          <p:cNvSpPr txBox="1"/>
          <p:nvPr/>
        </p:nvSpPr>
        <p:spPr>
          <a:xfrm>
            <a:off x="92397" y="6038010"/>
            <a:ext cx="1152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AIFI — Attention-based Intra-scale Feature Interaction (</a:t>
            </a:r>
            <a:r>
              <a:rPr lang="ru-RU" dirty="0">
                <a:solidFill>
                  <a:schemeClr val="bg1"/>
                </a:solidFill>
              </a:rPr>
              <a:t>обычный </a:t>
            </a:r>
            <a:r>
              <a:rPr lang="en" dirty="0">
                <a:solidFill>
                  <a:schemeClr val="bg1"/>
                </a:solidFill>
              </a:rPr>
              <a:t>Transformer Encoder). CCFF — CNN-based Cross-scale Feature Fusion (FPN-like </a:t>
            </a:r>
            <a:r>
              <a:rPr lang="ru-RU" dirty="0">
                <a:solidFill>
                  <a:schemeClr val="bg1"/>
                </a:solidFill>
              </a:rPr>
              <a:t>блок для умной агрегации фичей).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br>
              <a:rPr lang="ru-RU" sz="2400" dirty="0"/>
            </a:b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82" y="4384564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8910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2984326" y="2982992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3200" b="1" dirty="0" err="1">
                <a:solidFill>
                  <a:srgbClr val="071A3D"/>
                </a:solidFill>
                <a:latin typeface="Arial" panose="020B0604020202020204" pitchFamily="34" charset="0"/>
              </a:rPr>
              <a:t>Decoder</a:t>
            </a:r>
            <a:endParaRPr lang="ru-RU" altLang="ru-RU" sz="3200" b="1" dirty="0">
              <a:solidFill>
                <a:srgbClr val="071A3D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>
                <a:solidFill>
                  <a:srgbClr val="1D1D1D"/>
                </a:solidFill>
                <a:latin typeface="Inter"/>
              </a:rPr>
              <a:t>В самой статье мало уделено внимания декодеру — есть подробная информация только про выбор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object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queries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 Поэтому давайте самостоятельно разберём его по частям (они не последовательные, а смысловые):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rgbClr val="1D1D1D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Transformer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Decoder</a:t>
            </a:r>
            <a:endParaRPr lang="ru-RU" altLang="ru-RU" dirty="0">
              <a:solidFill>
                <a:srgbClr val="1D1D1D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Query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Selection</a:t>
            </a:r>
            <a:endParaRPr lang="ru-RU" altLang="ru-RU" dirty="0">
              <a:solidFill>
                <a:srgbClr val="1D1D1D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 dirty="0" err="1">
                <a:solidFill>
                  <a:srgbClr val="071A3D"/>
                </a:solidFill>
              </a:rPr>
              <a:t>Deformable</a:t>
            </a:r>
            <a:r>
              <a:rPr lang="ru-RU" altLang="ru-RU" sz="1800" b="1" dirty="0">
                <a:solidFill>
                  <a:srgbClr val="071A3D"/>
                </a:solidFill>
              </a:rPr>
              <a:t> </a:t>
            </a:r>
            <a:r>
              <a:rPr lang="ru-RU" altLang="ru-RU" sz="1800" b="1" dirty="0" err="1">
                <a:solidFill>
                  <a:srgbClr val="071A3D"/>
                </a:solidFill>
              </a:rPr>
              <a:t>Attention</a:t>
            </a:r>
            <a:endParaRPr lang="ru-RU" altLang="ru-RU" sz="1800" b="1" dirty="0">
              <a:solidFill>
                <a:srgbClr val="071A3D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есть не что иное, как применение 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71" y="881432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ru-RU" dirty="0"/>
              <a:t>Вернёмся к </a:t>
            </a:r>
            <a:r>
              <a:rPr lang="en" dirty="0"/>
              <a:t>attention. </a:t>
            </a:r>
            <a:r>
              <a:rPr lang="ru-RU" dirty="0"/>
              <a:t>Вместо подсчёта </a:t>
            </a:r>
            <a:r>
              <a:rPr lang="ru-RU" dirty="0" err="1"/>
              <a:t>скоров</a:t>
            </a:r>
            <a:r>
              <a:rPr lang="ru-RU" dirty="0"/>
              <a:t> </a:t>
            </a:r>
            <a:r>
              <a:rPr lang="en" dirty="0"/>
              <a:t>attention </a:t>
            </a:r>
            <a:r>
              <a:rPr lang="ru-RU" dirty="0"/>
              <a:t>по всем токенам посчитаем их по различным подмножествам около опорной точки. Локации этих опорных точек мы предсказываем (или как-то </a:t>
            </a:r>
            <a:r>
              <a:rPr lang="ru-RU" dirty="0" err="1"/>
              <a:t>семплируем</a:t>
            </a:r>
            <a:r>
              <a:rPr lang="ru-RU" dirty="0"/>
              <a:t>) по выходным </a:t>
            </a:r>
            <a:r>
              <a:rPr lang="en" dirty="0"/>
              <a:t>query. </a:t>
            </a:r>
            <a:r>
              <a:rPr lang="ru-RU" dirty="0"/>
              <a:t>Так как подмножества состоят из фиксированного количества элементов, решается проблема сходимости и вычислительной сложности.</a:t>
            </a:r>
          </a:p>
          <a:p>
            <a:r>
              <a:rPr lang="ru-RU" b="1" dirty="0"/>
              <a:t>Немного интуиции:</a:t>
            </a:r>
            <a:r>
              <a:rPr lang="ru-RU" dirty="0"/>
              <a:t> обычный </a:t>
            </a:r>
            <a:r>
              <a:rPr lang="en" dirty="0"/>
              <a:t>Attention </a:t>
            </a:r>
            <a:r>
              <a:rPr lang="ru-RU" dirty="0"/>
              <a:t>как правило глобален (каждый токен из </a:t>
            </a:r>
            <a:r>
              <a:rPr lang="en" dirty="0"/>
              <a:t>K </a:t>
            </a:r>
            <a:r>
              <a:rPr lang="ru-RU" dirty="0"/>
              <a:t>несёт хоть какой-то вклад в результат вычисления </a:t>
            </a:r>
            <a:r>
              <a:rPr lang="en" dirty="0"/>
              <a:t>Attention </a:t>
            </a:r>
            <a:r>
              <a:rPr lang="ru-RU" dirty="0"/>
              <a:t>к конкретному токену из </a:t>
            </a:r>
            <a:r>
              <a:rPr lang="en" dirty="0"/>
              <a:t>Q). </a:t>
            </a:r>
            <a:r>
              <a:rPr lang="ru-RU" dirty="0"/>
              <a:t>Для задачи классификации этого достаточно, но для задачи локализации было бы хорошо, если бы токен пикселя объекта смотрел на рядом стоящие токены этого объекта. </a:t>
            </a:r>
            <a:r>
              <a:rPr lang="en" dirty="0"/>
              <a:t>Deformable </a:t>
            </a:r>
            <a:r>
              <a:rPr lang="ru-RU" dirty="0"/>
              <a:t>как раз позволяет ограничить </a:t>
            </a:r>
            <a:r>
              <a:rPr lang="en" dirty="0"/>
              <a:t>Attention </a:t>
            </a:r>
            <a:r>
              <a:rPr lang="ru-RU" dirty="0"/>
              <a:t>до некоторого локального рецептивного поля.</a:t>
            </a:r>
          </a:p>
          <a:p>
            <a:br>
              <a:rPr lang="ru-RU" sz="3200" dirty="0"/>
            </a:b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7A0022B-A12C-A4EB-8834-53C0DB48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35" y="2829852"/>
            <a:ext cx="5732397" cy="35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158" y="4071516"/>
            <a:ext cx="4090842" cy="268742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78986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296585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491749" cy="235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46" y="414473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87" y="4535100"/>
            <a:ext cx="6070600" cy="184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2965537" y="3121492"/>
            <a:ext cx="6156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lyuwenyu</a:t>
            </a:r>
            <a:r>
              <a:rPr lang="ru-RU" dirty="0"/>
              <a:t>/RT-DETR/</a:t>
            </a:r>
            <a:r>
              <a:rPr lang="ru-RU" dirty="0" err="1"/>
              <a:t>tree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rtdetr_pytorch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 × 26 × 512→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 × 13 × 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объектов)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247900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326" y="3458695"/>
            <a:ext cx="8551110" cy="33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58288" y="6518164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6093</Words>
  <Application>Microsoft Macintosh PowerPoint</Application>
  <PresentationFormat>Широкоэкранный</PresentationFormat>
  <Paragraphs>556</Paragraphs>
  <Slides>70</Slides>
  <Notes>0</Notes>
  <HiddenSlides>29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83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urw-din</vt:lpstr>
      <vt:lpstr>Тема Office</vt:lpstr>
      <vt:lpstr>Презентация PowerPoint</vt:lpstr>
      <vt:lpstr>Задачи компьютерного зрения</vt:lpstr>
      <vt:lpstr>Задачи связанные с обнаружением объектов</vt:lpstr>
      <vt:lpstr>Архитектуры Overfeat и R-CNN</vt:lpstr>
      <vt:lpstr>Алгоритм Non-Maximum Suppression (NMS)</vt:lpstr>
      <vt:lpstr>Задачи связанные с обнаружением объектов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Архитектура R-CNN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</vt:lpstr>
      <vt:lpstr>RT-DETR</vt:lpstr>
      <vt:lpstr>RT-DETR</vt:lpstr>
      <vt:lpstr>RT-DETR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81</cp:revision>
  <dcterms:created xsi:type="dcterms:W3CDTF">2021-12-17T13:52:23Z</dcterms:created>
  <dcterms:modified xsi:type="dcterms:W3CDTF">2025-12-01T16:44:21Z</dcterms:modified>
</cp:coreProperties>
</file>